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9" r:id="rId2"/>
    <p:sldId id="256" r:id="rId3"/>
    <p:sldId id="257" r:id="rId4"/>
    <p:sldId id="262" r:id="rId5"/>
    <p:sldId id="268" r:id="rId6"/>
    <p:sldId id="267" r:id="rId7"/>
    <p:sldId id="266" r:id="rId8"/>
    <p:sldId id="265" r:id="rId9"/>
    <p:sldId id="264" r:id="rId10"/>
  </p:sldIdLst>
  <p:sldSz cx="9144000" cy="5143500" type="screen16x9"/>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88" d="100"/>
          <a:sy n="88" d="100"/>
        </p:scale>
        <p:origin x="-876"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ctrTitle"/>
          </p:nvPr>
        </p:nvSpPr>
        <p:spPr>
          <a:xfrm>
            <a:off x="817582" y="2349218"/>
            <a:ext cx="7175351" cy="1344875"/>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4" y="548640"/>
            <a:ext cx="4829287" cy="367104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pPr/>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6" y="1657350"/>
            <a:ext cx="3636085" cy="943870"/>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pPr/>
              <a:t>02/12/1438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pPr/>
              <a:t>‹#›</a:t>
            </a:fld>
            <a:endParaRPr lang="ar-SA"/>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1B8ABB09-4A1D-463E-8065-109CC2B7EFAA}" type="datetimeFigureOut">
              <a:rPr lang="ar-SA" smtClean="0"/>
              <a:pPr/>
              <a:t>02/12/1438</a:t>
            </a:fld>
            <a:endParaRPr lang="ar-SA"/>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303498"/>
            <a:ext cx="8712968" cy="3539430"/>
          </a:xfrm>
          <a:prstGeom prst="rect">
            <a:avLst/>
          </a:prstGeom>
          <a:noFill/>
        </p:spPr>
        <p:txBody>
          <a:bodyPr wrap="square" rtlCol="0">
            <a:spAutoFit/>
          </a:bodyPr>
          <a:lstStyle/>
          <a:p>
            <a:pPr algn="l" rtl="0"/>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Metagonimus</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 </a:t>
            </a:r>
            <a:r>
              <a:rPr lang="en-US" sz="3200" b="1" i="1" dirty="0" err="1">
                <a:solidFill>
                  <a:schemeClr val="accent6">
                    <a:lumMod val="75000"/>
                  </a:schemeClr>
                </a:solidFill>
                <a:latin typeface="Times New Roman" panose="02020603050405020304" pitchFamily="18" charset="0"/>
                <a:cs typeface="Times New Roman" panose="02020603050405020304" pitchFamily="18" charset="0"/>
              </a:rPr>
              <a:t>yokogawii</a:t>
            </a:r>
            <a:r>
              <a:rPr lang="en-US" sz="3200" b="1" i="1" dirty="0">
                <a:solidFill>
                  <a:schemeClr val="accent6">
                    <a:lumMod val="75000"/>
                  </a:schemeClr>
                </a:solidFill>
                <a:latin typeface="Times New Roman" panose="02020603050405020304" pitchFamily="18" charset="0"/>
                <a:cs typeface="Times New Roman" panose="02020603050405020304" pitchFamily="18" charset="0"/>
              </a:rPr>
              <a:t>: </a:t>
            </a:r>
          </a:p>
          <a:p>
            <a:pPr algn="l" rtl="0"/>
            <a:r>
              <a:rPr lang="en-US" sz="2400" b="1" dirty="0">
                <a:solidFill>
                  <a:srgbClr val="002060"/>
                </a:solidFill>
                <a:latin typeface="Times New Roman" panose="02020603050405020304" pitchFamily="18" charset="0"/>
                <a:cs typeface="Times New Roman" panose="02020603050405020304" pitchFamily="18" charset="0"/>
              </a:rPr>
              <a:t>in fish eating mammals in Asia; utilizes freshwater trout, other salmonids, and cyprinids, for second intermediate hosts. The adult which measured </a:t>
            </a:r>
            <a:r>
              <a:rPr lang="en-US" sz="2400" b="1" dirty="0">
                <a:solidFill>
                  <a:schemeClr val="accent6">
                    <a:lumMod val="75000"/>
                  </a:schemeClr>
                </a:solidFill>
                <a:latin typeface="Times New Roman" panose="02020603050405020304" pitchFamily="18" charset="0"/>
                <a:cs typeface="Times New Roman" panose="02020603050405020304" pitchFamily="18" charset="0"/>
              </a:rPr>
              <a:t>1-2.5 X 0.4-0.7 </a:t>
            </a:r>
            <a:r>
              <a:rPr lang="en-US" sz="2400" b="1" dirty="0">
                <a:solidFill>
                  <a:srgbClr val="002060"/>
                </a:solidFill>
                <a:latin typeface="Times New Roman" panose="02020603050405020304" pitchFamily="18" charset="0"/>
                <a:cs typeface="Times New Roman" panose="02020603050405020304" pitchFamily="18" charset="0"/>
              </a:rPr>
              <a:t>millimeter, the whole body is covered with spiny cuticle, ventral sucker at right side of the body. Egg with operculum and </a:t>
            </a:r>
            <a:r>
              <a:rPr lang="en-US" sz="2400" b="1" dirty="0" err="1">
                <a:solidFill>
                  <a:srgbClr val="002060"/>
                </a:solidFill>
                <a:latin typeface="Times New Roman" panose="02020603050405020304" pitchFamily="18" charset="0"/>
                <a:cs typeface="Times New Roman" panose="02020603050405020304" pitchFamily="18" charset="0"/>
              </a:rPr>
              <a:t>miracidum</a:t>
            </a:r>
            <a:r>
              <a:rPr lang="en-US" sz="2400" b="1" dirty="0">
                <a:solidFill>
                  <a:srgbClr val="002060"/>
                </a:solidFill>
                <a:latin typeface="Times New Roman" panose="02020603050405020304" pitchFamily="18" charset="0"/>
                <a:cs typeface="Times New Roman" panose="02020603050405020304" pitchFamily="18" charset="0"/>
              </a:rPr>
              <a:t> inside egg shell measured </a:t>
            </a:r>
            <a:r>
              <a:rPr lang="en-US" sz="2400" b="1" dirty="0">
                <a:solidFill>
                  <a:schemeClr val="accent6">
                    <a:lumMod val="75000"/>
                  </a:schemeClr>
                </a:solidFill>
                <a:latin typeface="Times New Roman" panose="02020603050405020304" pitchFamily="18" charset="0"/>
                <a:cs typeface="Times New Roman" panose="02020603050405020304" pitchFamily="18" charset="0"/>
              </a:rPr>
              <a:t>27-30 X 15-17 </a:t>
            </a:r>
            <a:r>
              <a:rPr lang="en-US" sz="2400" b="1" dirty="0">
                <a:solidFill>
                  <a:srgbClr val="002060"/>
                </a:solidFill>
                <a:latin typeface="Times New Roman" panose="02020603050405020304" pitchFamily="18" charset="0"/>
                <a:cs typeface="Times New Roman" panose="02020603050405020304" pitchFamily="18" charset="0"/>
              </a:rPr>
              <a:t>µm, the figure of this parasite collected from dog's intestine from Basrah city/ southern Iraq in </a:t>
            </a:r>
            <a:r>
              <a:rPr lang="en-US" sz="2400" b="1" dirty="0">
                <a:solidFill>
                  <a:schemeClr val="accent6">
                    <a:lumMod val="75000"/>
                  </a:schemeClr>
                </a:solidFill>
                <a:latin typeface="Times New Roman" panose="02020603050405020304" pitchFamily="18" charset="0"/>
                <a:cs typeface="Times New Roman" panose="02020603050405020304" pitchFamily="18" charset="0"/>
              </a:rPr>
              <a:t>2004</a:t>
            </a:r>
            <a:r>
              <a:rPr lang="en-US" sz="2400" b="1" dirty="0">
                <a:solidFill>
                  <a:srgbClr val="002060"/>
                </a:solidFill>
                <a:latin typeface="Times New Roman" panose="02020603050405020304" pitchFamily="18" charset="0"/>
                <a:cs typeface="Times New Roman" panose="02020603050405020304" pitchFamily="18" charset="0"/>
              </a:rPr>
              <a:t> by </a:t>
            </a:r>
            <a:r>
              <a:rPr lang="en-US" sz="2400" b="1" dirty="0">
                <a:solidFill>
                  <a:schemeClr val="accent6">
                    <a:lumMod val="75000"/>
                  </a:schemeClr>
                </a:solidFill>
                <a:latin typeface="Times New Roman" panose="02020603050405020304" pitchFamily="18" charset="0"/>
                <a:cs typeface="Times New Roman" panose="02020603050405020304" pitchFamily="18" charset="0"/>
              </a:rPr>
              <a:t>Prof. Dr. Suzan Al-Azizz </a:t>
            </a:r>
            <a:r>
              <a:rPr lang="en-US" sz="2400" b="1" dirty="0">
                <a:solidFill>
                  <a:srgbClr val="002060"/>
                </a:solidFill>
                <a:latin typeface="Times New Roman" panose="02020603050405020304" pitchFamily="18" charset="0"/>
                <a:cs typeface="Times New Roman" panose="02020603050405020304" pitchFamily="18" charset="0"/>
              </a:rPr>
              <a:t>as a first record in Iraq and Basrah city. </a:t>
            </a:r>
          </a:p>
        </p:txBody>
      </p:sp>
    </p:spTree>
    <p:extLst>
      <p:ext uri="{BB962C8B-B14F-4D97-AF65-F5344CB8AC3E}">
        <p14:creationId xmlns:p14="http://schemas.microsoft.com/office/powerpoint/2010/main" xmlns="" val="169863156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fade">
                                      <p:cBhvr>
                                        <p:cTn id="25" dur="1000"/>
                                        <p:tgtEl>
                                          <p:spTgt spid="2">
                                            <p:txEl>
                                              <p:pRg st="1" end="1"/>
                                            </p:txEl>
                                          </p:spTgt>
                                        </p:tgtEl>
                                      </p:cBhvr>
                                    </p:animEffect>
                                    <p:anim calcmode="lin" valueType="num">
                                      <p:cBhvr>
                                        <p:cTn id="26"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51384"/>
          <a:stretch/>
        </p:blipFill>
        <p:spPr bwMode="auto">
          <a:xfrm>
            <a:off x="251520" y="260080"/>
            <a:ext cx="4176464" cy="3103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0000"/>
          <a:stretch/>
        </p:blipFill>
        <p:spPr bwMode="auto">
          <a:xfrm>
            <a:off x="4716016" y="260080"/>
            <a:ext cx="4122787" cy="32477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3651870"/>
            <a:ext cx="8587283" cy="1080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6621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95486"/>
            <a:ext cx="8424935"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5536" y="4155926"/>
            <a:ext cx="8424935"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69090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57606" y="10429"/>
            <a:ext cx="8964488" cy="4939814"/>
          </a:xfrm>
          <a:prstGeom prst="rect">
            <a:avLst/>
          </a:prstGeom>
          <a:noFill/>
        </p:spPr>
        <p:txBody>
          <a:bodyPr wrap="square" rtlCol="0">
            <a:spAutoFit/>
          </a:bodyPr>
          <a:lstStyle/>
          <a:p>
            <a:pPr algn="ctr" rtl="0"/>
            <a:r>
              <a:rPr lang="en-US" sz="3200" b="1" dirty="0">
                <a:solidFill>
                  <a:schemeClr val="accent6">
                    <a:lumMod val="75000"/>
                  </a:schemeClr>
                </a:solidFill>
                <a:latin typeface="Times New Roman" panose="02020603050405020304" pitchFamily="18" charset="0"/>
                <a:cs typeface="Times New Roman" panose="02020603050405020304" pitchFamily="18" charset="0"/>
              </a:rPr>
              <a:t>Lung Flukes</a:t>
            </a:r>
          </a:p>
          <a:p>
            <a:pPr algn="l" rtl="0"/>
            <a:r>
              <a:rPr lang="en-US" sz="2800" b="1" dirty="0">
                <a:solidFill>
                  <a:schemeClr val="accent6">
                    <a:lumMod val="75000"/>
                  </a:schemeClr>
                </a:solidFill>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 </a:t>
            </a:r>
            <a:r>
              <a:rPr lang="en-US" sz="2800" b="1" dirty="0">
                <a:solidFill>
                  <a:srgbClr val="002060"/>
                </a:solidFill>
                <a:latin typeface="Times New Roman" panose="02020603050405020304" pitchFamily="18" charset="0"/>
                <a:cs typeface="Times New Roman" panose="02020603050405020304" pitchFamily="18" charset="0"/>
              </a:rPr>
              <a:t>Family: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Troglotrematidae</a:t>
            </a:r>
            <a:r>
              <a:rPr lang="en-US" sz="2400" b="1" dirty="0">
                <a:solidFill>
                  <a:schemeClr val="accent6">
                    <a:lumMod val="75000"/>
                  </a:schemeClr>
                </a:solidFill>
                <a:latin typeface="Times New Roman" panose="02020603050405020304" pitchFamily="18" charset="0"/>
                <a:cs typeface="Times New Roman" panose="02020603050405020304" pitchFamily="18" charset="0"/>
              </a:rPr>
              <a:t>:</a:t>
            </a:r>
          </a:p>
          <a:p>
            <a:pPr algn="l" rtl="0"/>
            <a:r>
              <a:rPr lang="en-US" sz="2800" b="1" i="1" dirty="0" err="1">
                <a:solidFill>
                  <a:srgbClr val="002060"/>
                </a:solidFill>
                <a:latin typeface="Times New Roman" panose="02020603050405020304" pitchFamily="18" charset="0"/>
                <a:cs typeface="Times New Roman" panose="02020603050405020304" pitchFamily="18" charset="0"/>
              </a:rPr>
              <a:t>Paragonimus</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err="1">
                <a:solidFill>
                  <a:srgbClr val="002060"/>
                </a:solidFill>
                <a:latin typeface="Times New Roman" panose="02020603050405020304" pitchFamily="18" charset="0"/>
                <a:cs typeface="Times New Roman" panose="02020603050405020304" pitchFamily="18" charset="0"/>
              </a:rPr>
              <a:t>westermani</a:t>
            </a:r>
            <a:r>
              <a:rPr lang="en-US" sz="2800" b="1" i="1" dirty="0">
                <a:solidFill>
                  <a:srgbClr val="002060"/>
                </a:solidFill>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  </a:t>
            </a:r>
            <a:endParaRPr lang="en-US" sz="2800" b="1" i="1" dirty="0" smtClean="0">
              <a:latin typeface="Times New Roman" panose="02020603050405020304" pitchFamily="18" charset="0"/>
              <a:cs typeface="Times New Roman" panose="02020603050405020304" pitchFamily="18" charset="0"/>
            </a:endParaRPr>
          </a:p>
          <a:p>
            <a:pPr algn="l" rtl="0"/>
            <a:endParaRPr lang="en-US" sz="1100" b="1" i="1" dirty="0">
              <a:latin typeface="Times New Roman" panose="02020603050405020304" pitchFamily="18" charset="0"/>
              <a:cs typeface="Times New Roman" panose="02020603050405020304" pitchFamily="18" charset="0"/>
            </a:endParaRPr>
          </a:p>
          <a:p>
            <a:pPr algn="l" rtl="0"/>
            <a:r>
              <a:rPr lang="en-US" sz="2400" b="1" dirty="0">
                <a:solidFill>
                  <a:schemeClr val="accent6">
                    <a:lumMod val="75000"/>
                  </a:schemeClr>
                </a:solidFill>
                <a:latin typeface="Times New Roman" panose="02020603050405020304" pitchFamily="18" charset="0"/>
                <a:cs typeface="Times New Roman" panose="02020603050405020304" pitchFamily="18" charset="0"/>
              </a:rPr>
              <a:t>The human lung fluke, it is found in the Orient including India and Philippines. Nearly </a:t>
            </a:r>
            <a:r>
              <a:rPr lang="en-US" sz="2400" b="1" dirty="0">
                <a:solidFill>
                  <a:srgbClr val="002060"/>
                </a:solidFill>
                <a:latin typeface="Times New Roman" panose="02020603050405020304" pitchFamily="18" charset="0"/>
                <a:cs typeface="Times New Roman" panose="02020603050405020304" pitchFamily="18" charset="0"/>
              </a:rPr>
              <a:t>50</a:t>
            </a:r>
            <a:r>
              <a:rPr lang="en-US" sz="2400" b="1" dirty="0">
                <a:solidFill>
                  <a:schemeClr val="accent6">
                    <a:lumMod val="75000"/>
                  </a:schemeClr>
                </a:solidFill>
                <a:latin typeface="Times New Roman" panose="02020603050405020304" pitchFamily="18" charset="0"/>
                <a:cs typeface="Times New Roman" panose="02020603050405020304" pitchFamily="18" charset="0"/>
              </a:rPr>
              <a:t> known species in the genus; this particular species is found in North America. Large, fleshy worms that live in the lungs. Found in canines, pigs, felids, raccoons, goats, muskrats, opossum, and even two reports from humans also. </a:t>
            </a:r>
            <a:endParaRPr lang="ar-IQ" sz="2400" b="1" dirty="0" smtClean="0">
              <a:solidFill>
                <a:schemeClr val="accent6">
                  <a:lumMod val="75000"/>
                </a:schemeClr>
              </a:solidFill>
              <a:latin typeface="Times New Roman" panose="02020603050405020304" pitchFamily="18" charset="0"/>
              <a:cs typeface="Times New Roman" panose="02020603050405020304" pitchFamily="18" charset="0"/>
            </a:endParaRPr>
          </a:p>
          <a:p>
            <a:pPr algn="l" rtl="0"/>
            <a:r>
              <a:rPr lang="ar-IQ" sz="24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Definitive </a:t>
            </a:r>
            <a:r>
              <a:rPr lang="en-US" sz="2400" b="1" dirty="0">
                <a:solidFill>
                  <a:schemeClr val="accent6">
                    <a:lumMod val="75000"/>
                  </a:schemeClr>
                </a:solidFill>
                <a:latin typeface="Times New Roman" panose="02020603050405020304" pitchFamily="18" charset="0"/>
                <a:cs typeface="Times New Roman" panose="02020603050405020304" pitchFamily="18" charset="0"/>
              </a:rPr>
              <a:t>host becomes infected by eating improperly cooked crustacean. Adult infections become established in lungs but larval forms may wander into brain, pleura, mesentery, etc. (</a:t>
            </a:r>
            <a:r>
              <a:rPr lang="en-US" sz="2400" b="1" dirty="0">
                <a:solidFill>
                  <a:srgbClr val="002060"/>
                </a:solidFill>
                <a:latin typeface="Times New Roman" panose="02020603050405020304" pitchFamily="18" charset="0"/>
                <a:cs typeface="Times New Roman" panose="02020603050405020304" pitchFamily="18" charset="0"/>
              </a:rPr>
              <a:t>ectopic infection</a:t>
            </a:r>
            <a:r>
              <a:rPr lang="en-US" sz="2400" b="1" dirty="0">
                <a:solidFill>
                  <a:schemeClr val="accent6">
                    <a:lumMod val="75000"/>
                  </a:schemeClr>
                </a:solidFill>
                <a:latin typeface="Times New Roman" panose="02020603050405020304" pitchFamily="18" charset="0"/>
                <a:cs typeface="Times New Roman" panose="02020603050405020304" pitchFamily="18" charset="0"/>
              </a:rPr>
              <a:t>).</a:t>
            </a:r>
            <a:endParaRPr lang="en-US" sz="2400" b="1" dirty="0" smtClean="0">
              <a:solidFill>
                <a:schemeClr val="accent6">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871001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2">
                                            <p:txEl>
                                              <p:pRg st="1" end="1"/>
                                            </p:txEl>
                                          </p:spTgt>
                                        </p:tgtEl>
                                      </p:cBhvr>
                                    </p:animEffect>
                                    <p:animScale>
                                      <p:cBhvr>
                                        <p:cTn id="25" dur="250" autoRev="1" fill="hold"/>
                                        <p:tgtEl>
                                          <p:spTgt spid="2">
                                            <p:txEl>
                                              <p:pRg st="1" end="1"/>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32" presetClass="emph" presetSubtype="0" fill="hold" nodeType="clickEffect">
                                  <p:stCondLst>
                                    <p:cond delay="0"/>
                                  </p:stCondLst>
                                  <p:childTnLst>
                                    <p:animRot by="120000">
                                      <p:cBhvr>
                                        <p:cTn id="29" dur="100" fill="hold">
                                          <p:stCondLst>
                                            <p:cond delay="0"/>
                                          </p:stCondLst>
                                        </p:cTn>
                                        <p:tgtEl>
                                          <p:spTgt spid="2">
                                            <p:txEl>
                                              <p:pRg st="2" end="2"/>
                                            </p:txEl>
                                          </p:spTgt>
                                        </p:tgtEl>
                                        <p:attrNameLst>
                                          <p:attrName>r</p:attrName>
                                        </p:attrNameLst>
                                      </p:cBhvr>
                                    </p:animRot>
                                    <p:animRot by="-240000">
                                      <p:cBhvr>
                                        <p:cTn id="30" dur="200" fill="hold">
                                          <p:stCondLst>
                                            <p:cond delay="200"/>
                                          </p:stCondLst>
                                        </p:cTn>
                                        <p:tgtEl>
                                          <p:spTgt spid="2">
                                            <p:txEl>
                                              <p:pRg st="2" end="2"/>
                                            </p:txEl>
                                          </p:spTgt>
                                        </p:tgtEl>
                                        <p:attrNameLst>
                                          <p:attrName>r</p:attrName>
                                        </p:attrNameLst>
                                      </p:cBhvr>
                                    </p:animRot>
                                    <p:animRot by="240000">
                                      <p:cBhvr>
                                        <p:cTn id="31" dur="200" fill="hold">
                                          <p:stCondLst>
                                            <p:cond delay="400"/>
                                          </p:stCondLst>
                                        </p:cTn>
                                        <p:tgtEl>
                                          <p:spTgt spid="2">
                                            <p:txEl>
                                              <p:pRg st="2" end="2"/>
                                            </p:txEl>
                                          </p:spTgt>
                                        </p:tgtEl>
                                        <p:attrNameLst>
                                          <p:attrName>r</p:attrName>
                                        </p:attrNameLst>
                                      </p:cBhvr>
                                    </p:animRot>
                                    <p:animRot by="-240000">
                                      <p:cBhvr>
                                        <p:cTn id="32" dur="200" fill="hold">
                                          <p:stCondLst>
                                            <p:cond delay="600"/>
                                          </p:stCondLst>
                                        </p:cTn>
                                        <p:tgtEl>
                                          <p:spTgt spid="2">
                                            <p:txEl>
                                              <p:pRg st="2" end="2"/>
                                            </p:txEl>
                                          </p:spTgt>
                                        </p:tgtEl>
                                        <p:attrNameLst>
                                          <p:attrName>r</p:attrName>
                                        </p:attrNameLst>
                                      </p:cBhvr>
                                    </p:animRot>
                                    <p:animRot by="120000">
                                      <p:cBhvr>
                                        <p:cTn id="33" dur="200" fill="hold">
                                          <p:stCondLst>
                                            <p:cond delay="800"/>
                                          </p:stCondLst>
                                        </p:cTn>
                                        <p:tgtEl>
                                          <p:spTgt spid="2">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51470"/>
            <a:ext cx="8856984" cy="1107996"/>
          </a:xfrm>
          <a:prstGeom prst="rect">
            <a:avLst/>
          </a:prstGeom>
          <a:noFill/>
        </p:spPr>
        <p:txBody>
          <a:bodyPr wrap="square" rtlCol="0">
            <a:spAutoFit/>
          </a:bodyPr>
          <a:lstStyle/>
          <a:p>
            <a:pPr algn="l" rtl="0"/>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Reservoir </a:t>
            </a:r>
            <a:r>
              <a:rPr lang="en-US" sz="2400" b="1" dirty="0">
                <a:solidFill>
                  <a:schemeClr val="accent6">
                    <a:lumMod val="75000"/>
                  </a:schemeClr>
                </a:solidFill>
                <a:latin typeface="Times New Roman" panose="02020603050405020304" pitchFamily="18" charset="0"/>
                <a:cs typeface="Times New Roman" panose="02020603050405020304" pitchFamily="18" charset="0"/>
              </a:rPr>
              <a:t>hosts include - dogs, cats, pigs, rodents, and other animals </a:t>
            </a:r>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t>
            </a:r>
          </a:p>
          <a:p>
            <a:pPr algn="l" rtl="0"/>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25000"/>
                    </a14:imgEffect>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2483768" y="771550"/>
            <a:ext cx="4392488" cy="316835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BEBA8EAE-BF5A-486C-A8C5-ECC9F3942E4B}">
                <a14:imgProps xmlns:a14="http://schemas.microsoft.com/office/drawing/2010/main" xmlns="">
                  <a14:imgLayer r:embed="rId5">
                    <a14:imgEffect>
                      <a14:colorTemperature colorTemp="8800"/>
                    </a14:imgEffect>
                  </a14:imgLayer>
                </a14:imgProps>
              </a:ext>
              <a:ext uri="{28A0092B-C50C-407E-A947-70E740481C1C}">
                <a14:useLocalDpi xmlns:a14="http://schemas.microsoft.com/office/drawing/2010/main" xmlns="" val="0"/>
              </a:ext>
            </a:extLst>
          </a:blip>
          <a:srcRect/>
          <a:stretch>
            <a:fillRect/>
          </a:stretch>
        </p:blipFill>
        <p:spPr bwMode="auto">
          <a:xfrm>
            <a:off x="2509838" y="4155926"/>
            <a:ext cx="4366418" cy="781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73787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69369"/>
            <a:ext cx="8928992" cy="4770537"/>
          </a:xfrm>
          <a:prstGeom prst="rect">
            <a:avLst/>
          </a:prstGeom>
          <a:noFill/>
        </p:spPr>
        <p:txBody>
          <a:bodyPr wrap="square" rtlCol="0">
            <a:spAutoFit/>
          </a:bodyPr>
          <a:lstStyle/>
          <a:p>
            <a:pPr algn="l" rtl="0"/>
            <a:r>
              <a:rPr lang="en-US" sz="3200" b="1" dirty="0">
                <a:solidFill>
                  <a:schemeClr val="accent6">
                    <a:lumMod val="75000"/>
                  </a:schemeClr>
                </a:solidFill>
                <a:latin typeface="Times New Roman" panose="02020603050405020304" pitchFamily="18" charset="0"/>
                <a:cs typeface="Times New Roman" panose="02020603050405020304" pitchFamily="18" charset="0"/>
              </a:rPr>
              <a:t>Pathology </a:t>
            </a:r>
          </a:p>
          <a:p>
            <a:pPr algn="l" rtl="0"/>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t>
            </a:r>
            <a:r>
              <a:rPr lang="ar-IQ" sz="24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ar-IQ" sz="2400" b="1" dirty="0" smtClean="0">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Early </a:t>
            </a:r>
            <a:r>
              <a:rPr lang="en-US" sz="2400" b="1" dirty="0">
                <a:solidFill>
                  <a:srgbClr val="002060"/>
                </a:solidFill>
                <a:latin typeface="Times New Roman" panose="02020603050405020304" pitchFamily="18" charset="0"/>
                <a:cs typeface="Times New Roman" panose="02020603050405020304" pitchFamily="18" charset="0"/>
              </a:rPr>
              <a:t>invasive stages usually asymptomatic. </a:t>
            </a:r>
          </a:p>
          <a:p>
            <a:pPr algn="l" rtl="0"/>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t>
            </a:r>
            <a:r>
              <a:rPr lang="ar-IQ" sz="24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ar-IQ" sz="2400" b="1" dirty="0" smtClean="0">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In </a:t>
            </a:r>
            <a:r>
              <a:rPr lang="en-US" sz="2400" b="1" dirty="0">
                <a:solidFill>
                  <a:srgbClr val="002060"/>
                </a:solidFill>
                <a:latin typeface="Times New Roman" panose="02020603050405020304" pitchFamily="18" charset="0"/>
                <a:cs typeface="Times New Roman" panose="02020603050405020304" pitchFamily="18" charset="0"/>
              </a:rPr>
              <a:t>the lung or ectopic site, connective tissue forms pseudo </a:t>
            </a:r>
            <a:r>
              <a:rPr lang="en-US" sz="2400" b="1" dirty="0" err="1">
                <a:solidFill>
                  <a:srgbClr val="002060"/>
                </a:solidFill>
                <a:latin typeface="Times New Roman" panose="02020603050405020304" pitchFamily="18" charset="0"/>
                <a:cs typeface="Times New Roman" panose="02020603050405020304" pitchFamily="18" charset="0"/>
              </a:rPr>
              <a:t>tubertules</a:t>
            </a:r>
            <a:r>
              <a:rPr lang="en-US" sz="2400" b="1" dirty="0">
                <a:solidFill>
                  <a:srgbClr val="002060"/>
                </a:solidFill>
                <a:latin typeface="Times New Roman" panose="02020603050405020304" pitchFamily="18" charset="0"/>
                <a:cs typeface="Times New Roman" panose="02020603050405020304" pitchFamily="18" charset="0"/>
              </a:rPr>
              <a:t>. In the CNS, they can cause paralysis and in rare cases can be fatal. In the heart they can cause severe damage and can be fatal. </a:t>
            </a:r>
          </a:p>
          <a:p>
            <a:pPr algn="l" rtl="0"/>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t>
            </a:r>
            <a:r>
              <a:rPr lang="ar-IQ" sz="24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infections </a:t>
            </a:r>
            <a:r>
              <a:rPr lang="en-US" sz="2400" b="1" dirty="0">
                <a:solidFill>
                  <a:srgbClr val="002060"/>
                </a:solidFill>
                <a:latin typeface="Times New Roman" panose="02020603050405020304" pitchFamily="18" charset="0"/>
                <a:cs typeface="Times New Roman" panose="02020603050405020304" pitchFamily="18" charset="0"/>
              </a:rPr>
              <a:t>cause chronic cough, bloody sputum, pneumonia -like conditions. </a:t>
            </a:r>
          </a:p>
          <a:p>
            <a:pPr algn="l" rtl="0"/>
            <a:r>
              <a:rPr lang="en-US" sz="3200" b="1" dirty="0">
                <a:solidFill>
                  <a:schemeClr val="accent6">
                    <a:lumMod val="75000"/>
                  </a:schemeClr>
                </a:solidFill>
                <a:latin typeface="Times New Roman" panose="02020603050405020304" pitchFamily="18" charset="0"/>
                <a:cs typeface="Times New Roman" panose="02020603050405020304" pitchFamily="18" charset="0"/>
              </a:rPr>
              <a:t>Prevention includes </a:t>
            </a:r>
          </a:p>
          <a:p>
            <a:pPr algn="l" rtl="0"/>
            <a:r>
              <a:rPr lang="en-US" sz="2400" b="1" dirty="0">
                <a:solidFill>
                  <a:schemeClr val="accent6">
                    <a:lumMod val="75000"/>
                  </a:schemeClr>
                </a:solidFill>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r>
              <a:rPr lang="ar-IQ" sz="2400" b="1" dirty="0" smtClean="0">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Cooking </a:t>
            </a:r>
            <a:r>
              <a:rPr lang="en-US" sz="2400" b="1" dirty="0">
                <a:solidFill>
                  <a:srgbClr val="002060"/>
                </a:solidFill>
                <a:latin typeface="Times New Roman" panose="02020603050405020304" pitchFamily="18" charset="0"/>
                <a:cs typeface="Times New Roman" panose="02020603050405020304" pitchFamily="18" charset="0"/>
              </a:rPr>
              <a:t>of crabs, crayfish </a:t>
            </a:r>
          </a:p>
          <a:p>
            <a:pPr algn="l" rtl="0"/>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t>
            </a:r>
            <a:r>
              <a:rPr lang="ar-IQ" sz="2400" b="1" dirty="0" smtClean="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Care </a:t>
            </a:r>
            <a:r>
              <a:rPr lang="en-US" sz="2400" b="1" dirty="0">
                <a:solidFill>
                  <a:srgbClr val="002060"/>
                </a:solidFill>
                <a:latin typeface="Times New Roman" panose="02020603050405020304" pitchFamily="18" charset="0"/>
                <a:cs typeface="Times New Roman" panose="02020603050405020304" pitchFamily="18" charset="0"/>
              </a:rPr>
              <a:t>when eating salads, no crab juice. </a:t>
            </a:r>
          </a:p>
          <a:p>
            <a:pPr algn="l" rtl="0"/>
            <a:r>
              <a:rPr lang="en-US" sz="2400" b="1" dirty="0" smtClean="0">
                <a:solidFill>
                  <a:schemeClr val="accent6">
                    <a:lumMod val="75000"/>
                  </a:schemeClr>
                </a:solidFill>
                <a:latin typeface="Times New Roman" panose="02020603050405020304" pitchFamily="18" charset="0"/>
                <a:cs typeface="Times New Roman" panose="02020603050405020304" pitchFamily="18" charset="0"/>
              </a:rPr>
              <a:t>–</a:t>
            </a:r>
            <a:r>
              <a:rPr lang="ar-IQ" sz="2400" b="1" dirty="0" smtClean="0">
                <a:solidFill>
                  <a:schemeClr val="accent6">
                    <a:lumMod val="75000"/>
                  </a:schemeClr>
                </a:solidFill>
                <a:latin typeface="Times New Roman" panose="02020603050405020304" pitchFamily="18" charset="0"/>
                <a:cs typeface="Times New Roman" panose="02020603050405020304" pitchFamily="18" charset="0"/>
              </a:rPr>
              <a:t>  </a:t>
            </a:r>
            <a:r>
              <a:rPr lang="ar-IQ" sz="2400" b="1" dirty="0" smtClean="0">
                <a:solidFill>
                  <a:srgbClr val="002060"/>
                </a:solidFill>
                <a:latin typeface="Times New Roman" panose="02020603050405020304" pitchFamily="18" charset="0"/>
                <a:cs typeface="Times New Roman" panose="02020603050405020304" pitchFamily="18" charset="0"/>
              </a:rPr>
              <a:t> </a:t>
            </a:r>
            <a:r>
              <a:rPr lang="en-US" sz="2400" b="1" dirty="0" smtClean="0">
                <a:solidFill>
                  <a:srgbClr val="002060"/>
                </a:solidFill>
                <a:latin typeface="Times New Roman" panose="02020603050405020304" pitchFamily="18" charset="0"/>
                <a:cs typeface="Times New Roman" panose="02020603050405020304" pitchFamily="18" charset="0"/>
              </a:rPr>
              <a:t>Proper </a:t>
            </a:r>
            <a:r>
              <a:rPr lang="en-US" sz="2400" b="1" dirty="0">
                <a:solidFill>
                  <a:srgbClr val="002060"/>
                </a:solidFill>
                <a:latin typeface="Times New Roman" panose="02020603050405020304" pitchFamily="18" charset="0"/>
                <a:cs typeface="Times New Roman" panose="02020603050405020304" pitchFamily="18" charset="0"/>
              </a:rPr>
              <a:t>disposal of feces and sputum. </a:t>
            </a:r>
          </a:p>
        </p:txBody>
      </p:sp>
    </p:spTree>
    <p:extLst>
      <p:ext uri="{BB962C8B-B14F-4D97-AF65-F5344CB8AC3E}">
        <p14:creationId xmlns:p14="http://schemas.microsoft.com/office/powerpoint/2010/main" xmlns="" val="15427369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mph" presetSubtype="0" fill="hold" nodeType="clickEffect">
                                  <p:stCondLst>
                                    <p:cond delay="0"/>
                                  </p:stCondLst>
                                  <p:childTnLst>
                                    <p:animEffect transition="out" filter="fade">
                                      <p:cBhvr>
                                        <p:cTn id="24" dur="500" tmFilter="0, 0; .2, .5; .8, .5; 1, 0"/>
                                        <p:tgtEl>
                                          <p:spTgt spid="2">
                                            <p:txEl>
                                              <p:pRg st="1" end="1"/>
                                            </p:txEl>
                                          </p:spTgt>
                                        </p:tgtEl>
                                      </p:cBhvr>
                                    </p:animEffect>
                                    <p:animScale>
                                      <p:cBhvr>
                                        <p:cTn id="25" dur="250" autoRev="1" fill="hold"/>
                                        <p:tgtEl>
                                          <p:spTgt spid="2">
                                            <p:txEl>
                                              <p:pRg st="1" end="1"/>
                                            </p:txEl>
                                          </p:spTgt>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2">
                                            <p:txEl>
                                              <p:pRg st="2" end="2"/>
                                            </p:txEl>
                                          </p:spTgt>
                                        </p:tgtEl>
                                      </p:cBhvr>
                                    </p:animEffect>
                                    <p:animScale>
                                      <p:cBhvr>
                                        <p:cTn id="30" dur="250" autoRev="1" fill="hold"/>
                                        <p:tgtEl>
                                          <p:spTgt spid="2">
                                            <p:txEl>
                                              <p:pRg st="2" end="2"/>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2">
                                            <p:txEl>
                                              <p:pRg st="3" end="3"/>
                                            </p:txEl>
                                          </p:spTgt>
                                        </p:tgtEl>
                                      </p:cBhvr>
                                    </p:animEffect>
                                    <p:animScale>
                                      <p:cBhvr>
                                        <p:cTn id="35" dur="250" autoRev="1" fill="hold"/>
                                        <p:tgtEl>
                                          <p:spTgt spid="2">
                                            <p:txEl>
                                              <p:pRg st="3" end="3"/>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nodeType="clickEffect">
                                  <p:stCondLst>
                                    <p:cond delay="0"/>
                                  </p:stCondLst>
                                  <p:childTnLst>
                                    <p:animRot by="120000">
                                      <p:cBhvr>
                                        <p:cTn id="39" dur="100" fill="hold">
                                          <p:stCondLst>
                                            <p:cond delay="0"/>
                                          </p:stCondLst>
                                        </p:cTn>
                                        <p:tgtEl>
                                          <p:spTgt spid="2">
                                            <p:txEl>
                                              <p:pRg st="4" end="4"/>
                                            </p:txEl>
                                          </p:spTgt>
                                        </p:tgtEl>
                                        <p:attrNameLst>
                                          <p:attrName>r</p:attrName>
                                        </p:attrNameLst>
                                      </p:cBhvr>
                                    </p:animRot>
                                    <p:animRot by="-240000">
                                      <p:cBhvr>
                                        <p:cTn id="40" dur="200" fill="hold">
                                          <p:stCondLst>
                                            <p:cond delay="200"/>
                                          </p:stCondLst>
                                        </p:cTn>
                                        <p:tgtEl>
                                          <p:spTgt spid="2">
                                            <p:txEl>
                                              <p:pRg st="4" end="4"/>
                                            </p:txEl>
                                          </p:spTgt>
                                        </p:tgtEl>
                                        <p:attrNameLst>
                                          <p:attrName>r</p:attrName>
                                        </p:attrNameLst>
                                      </p:cBhvr>
                                    </p:animRot>
                                    <p:animRot by="240000">
                                      <p:cBhvr>
                                        <p:cTn id="41" dur="200" fill="hold">
                                          <p:stCondLst>
                                            <p:cond delay="400"/>
                                          </p:stCondLst>
                                        </p:cTn>
                                        <p:tgtEl>
                                          <p:spTgt spid="2">
                                            <p:txEl>
                                              <p:pRg st="4" end="4"/>
                                            </p:txEl>
                                          </p:spTgt>
                                        </p:tgtEl>
                                        <p:attrNameLst>
                                          <p:attrName>r</p:attrName>
                                        </p:attrNameLst>
                                      </p:cBhvr>
                                    </p:animRot>
                                    <p:animRot by="-240000">
                                      <p:cBhvr>
                                        <p:cTn id="42" dur="200" fill="hold">
                                          <p:stCondLst>
                                            <p:cond delay="600"/>
                                          </p:stCondLst>
                                        </p:cTn>
                                        <p:tgtEl>
                                          <p:spTgt spid="2">
                                            <p:txEl>
                                              <p:pRg st="4" end="4"/>
                                            </p:txEl>
                                          </p:spTgt>
                                        </p:tgtEl>
                                        <p:attrNameLst>
                                          <p:attrName>r</p:attrName>
                                        </p:attrNameLst>
                                      </p:cBhvr>
                                    </p:animRot>
                                    <p:animRot by="120000">
                                      <p:cBhvr>
                                        <p:cTn id="43" dur="200" fill="hold">
                                          <p:stCondLst>
                                            <p:cond delay="800"/>
                                          </p:stCondLst>
                                        </p:cTn>
                                        <p:tgtEl>
                                          <p:spTgt spid="2">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0"/>
            <a:ext cx="8928992" cy="4278094"/>
          </a:xfrm>
          <a:prstGeom prst="rect">
            <a:avLst/>
          </a:prstGeom>
          <a:noFill/>
        </p:spPr>
        <p:txBody>
          <a:bodyPr wrap="square" rtlCol="0">
            <a:spAutoFit/>
          </a:bodyPr>
          <a:lstStyle/>
          <a:p>
            <a:pPr algn="l" rtl="0"/>
            <a:r>
              <a:rPr lang="en-US" sz="3200" b="1" dirty="0">
                <a:solidFill>
                  <a:schemeClr val="accent6">
                    <a:lumMod val="75000"/>
                  </a:schemeClr>
                </a:solidFill>
                <a:latin typeface="Times New Roman" panose="02020603050405020304" pitchFamily="18" charset="0"/>
                <a:cs typeface="Times New Roman" panose="02020603050405020304" pitchFamily="18" charset="0"/>
              </a:rPr>
              <a:t>Life-cycle </a:t>
            </a:r>
          </a:p>
          <a:p>
            <a:pPr algn="l" rtl="0"/>
            <a:r>
              <a:rPr lang="en-US" sz="2400" b="1" dirty="0">
                <a:solidFill>
                  <a:schemeClr val="accent6">
                    <a:lumMod val="75000"/>
                  </a:schemeClr>
                </a:solidFill>
                <a:latin typeface="Times New Roman" panose="02020603050405020304" pitchFamily="18" charset="0"/>
                <a:cs typeface="Times New Roman" panose="02020603050405020304" pitchFamily="18" charset="0"/>
              </a:rPr>
              <a:t>Adults encysted as pairs in lungs, eggs up trachea; out with feces, then, mature in environment in several weeks after that hatch to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miricidium</a:t>
            </a:r>
            <a:r>
              <a:rPr lang="en-US" sz="2400" b="1" dirty="0">
                <a:solidFill>
                  <a:schemeClr val="accent6">
                    <a:lumMod val="75000"/>
                  </a:schemeClr>
                </a:solidFill>
                <a:latin typeface="Times New Roman" panose="02020603050405020304" pitchFamily="18" charset="0"/>
                <a:cs typeface="Times New Roman" panose="02020603050405020304" pitchFamily="18" charset="0"/>
              </a:rPr>
              <a:t> which penetrates special intermediate host snail (</a:t>
            </a:r>
            <a:r>
              <a:rPr lang="en-US" sz="2400" b="1" i="1" dirty="0" err="1">
                <a:solidFill>
                  <a:srgbClr val="002060"/>
                </a:solidFill>
                <a:latin typeface="Times New Roman" panose="02020603050405020304" pitchFamily="18" charset="0"/>
                <a:cs typeface="Times New Roman" panose="02020603050405020304" pitchFamily="18" charset="0"/>
              </a:rPr>
              <a:t>Pomatiopsislapidaria</a:t>
            </a:r>
            <a:r>
              <a:rPr lang="en-US" sz="2400" b="1" dirty="0">
                <a:solidFill>
                  <a:schemeClr val="accent6">
                    <a:lumMod val="75000"/>
                  </a:schemeClr>
                </a:solidFill>
                <a:latin typeface="Times New Roman" panose="02020603050405020304" pitchFamily="18" charset="0"/>
                <a:cs typeface="Times New Roman" panose="02020603050405020304" pitchFamily="18" charset="0"/>
              </a:rPr>
              <a:t>), then,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sporocyst</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and two redial generations, later,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cercariae</a:t>
            </a:r>
            <a:r>
              <a:rPr lang="en-US" sz="2400" b="1" dirty="0">
                <a:solidFill>
                  <a:schemeClr val="accent6">
                    <a:lumMod val="75000"/>
                  </a:schemeClr>
                </a:solidFill>
                <a:latin typeface="Times New Roman" panose="02020603050405020304" pitchFamily="18" charset="0"/>
                <a:cs typeface="Times New Roman" panose="02020603050405020304" pitchFamily="18" charset="0"/>
              </a:rPr>
              <a:t> either emerge and penetrate crayfish (</a:t>
            </a:r>
            <a:r>
              <a:rPr lang="en-US" sz="2400" b="1" dirty="0">
                <a:solidFill>
                  <a:srgbClr val="002060"/>
                </a:solidFill>
                <a:latin typeface="Times New Roman" panose="02020603050405020304" pitchFamily="18" charset="0"/>
                <a:cs typeface="Times New Roman" panose="02020603050405020304" pitchFamily="18" charset="0"/>
              </a:rPr>
              <a:t>i.e. </a:t>
            </a:r>
            <a:r>
              <a:rPr lang="en-US" sz="2400" b="1" i="1" dirty="0" err="1">
                <a:solidFill>
                  <a:srgbClr val="002060"/>
                </a:solidFill>
                <a:latin typeface="Times New Roman" panose="02020603050405020304" pitchFamily="18" charset="0"/>
                <a:cs typeface="Times New Roman" panose="02020603050405020304" pitchFamily="18" charset="0"/>
              </a:rPr>
              <a:t>Cambarus</a:t>
            </a:r>
            <a:r>
              <a:rPr lang="en-US" sz="2400" b="1" dirty="0">
                <a:solidFill>
                  <a:srgbClr val="002060"/>
                </a:solidFill>
                <a:latin typeface="Times New Roman" panose="02020603050405020304" pitchFamily="18" charset="0"/>
                <a:cs typeface="Times New Roman" panose="02020603050405020304" pitchFamily="18" charset="0"/>
              </a:rPr>
              <a:t> spp</a:t>
            </a:r>
            <a:r>
              <a:rPr lang="en-US" sz="2400" b="1" dirty="0">
                <a:solidFill>
                  <a:schemeClr val="accent6">
                    <a:lumMod val="75000"/>
                  </a:schemeClr>
                </a:solidFill>
                <a:latin typeface="Times New Roman" panose="02020603050405020304" pitchFamily="18" charset="0"/>
                <a:cs typeface="Times New Roman" panose="02020603050405020304" pitchFamily="18" charset="0"/>
              </a:rPr>
              <a:t>.) , or snail with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cercariae</a:t>
            </a:r>
            <a:r>
              <a:rPr lang="en-US" sz="2400" b="1" dirty="0">
                <a:solidFill>
                  <a:schemeClr val="accent6">
                    <a:lumMod val="75000"/>
                  </a:schemeClr>
                </a:solidFill>
                <a:latin typeface="Times New Roman" panose="02020603050405020304" pitchFamily="18" charset="0"/>
                <a:cs typeface="Times New Roman" panose="02020603050405020304" pitchFamily="18" charset="0"/>
              </a:rPr>
              <a:t> eaten by crayfish. Other </a:t>
            </a:r>
            <a:r>
              <a:rPr lang="en-US" sz="2400" b="1" i="1" dirty="0" err="1">
                <a:solidFill>
                  <a:srgbClr val="002060"/>
                </a:solidFill>
                <a:latin typeface="Times New Roman" panose="02020603050405020304" pitchFamily="18" charset="0"/>
                <a:cs typeface="Times New Roman" panose="02020603050405020304" pitchFamily="18" charset="0"/>
              </a:rPr>
              <a:t>Paragonimus</a:t>
            </a:r>
            <a:r>
              <a:rPr lang="en-US" sz="2400" b="1" dirty="0">
                <a:solidFill>
                  <a:schemeClr val="accent6">
                    <a:lumMod val="75000"/>
                  </a:schemeClr>
                </a:solidFill>
                <a:latin typeface="Times New Roman" panose="02020603050405020304" pitchFamily="18" charset="0"/>
                <a:cs typeface="Times New Roman" panose="02020603050405020304" pitchFamily="18" charset="0"/>
              </a:rPr>
              <a:t> spp. may use freshwater crabs or other crayfish species. The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metacercaria</a:t>
            </a:r>
            <a:r>
              <a:rPr lang="en-US" sz="2400" b="1" dirty="0">
                <a:solidFill>
                  <a:schemeClr val="accent6">
                    <a:lumMod val="75000"/>
                  </a:schemeClr>
                </a:solidFill>
                <a:latin typeface="Times New Roman" panose="02020603050405020304" pitchFamily="18" charset="0"/>
                <a:cs typeface="Times New Roman" panose="02020603050405020304" pitchFamily="18" charset="0"/>
              </a:rPr>
              <a:t> in gills, muscle eaten by definitive host which bores through gut wall; through diaphragm and penetrates lung directly maturation into adults. </a:t>
            </a:r>
          </a:p>
        </p:txBody>
      </p:sp>
    </p:spTree>
    <p:extLst>
      <p:ext uri="{BB962C8B-B14F-4D97-AF65-F5344CB8AC3E}">
        <p14:creationId xmlns:p14="http://schemas.microsoft.com/office/powerpoint/2010/main" xmlns="" val="29788538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0" end="0"/>
                                            </p:txEl>
                                          </p:spTgt>
                                        </p:tgtEl>
                                        <p:attrNameLst>
                                          <p:attrName>ppt_x</p:attrName>
                                          <p:attrName>ppt_y</p:attrName>
                                        </p:attrNameLst>
                                      </p:cBhvr>
                                    </p:animMotion>
                                    <p:animRot by="1500000">
                                      <p:cBhvr>
                                        <p:cTn id="7" dur="125" fill="hold">
                                          <p:stCondLst>
                                            <p:cond delay="0"/>
                                          </p:stCondLst>
                                        </p:cTn>
                                        <p:tgtEl>
                                          <p:spTgt spid="2">
                                            <p:txEl>
                                              <p:pRg st="0" end="0"/>
                                            </p:txEl>
                                          </p:spTgt>
                                        </p:tgtEl>
                                        <p:attrNameLst>
                                          <p:attrName>r</p:attrName>
                                        </p:attrNameLst>
                                      </p:cBhvr>
                                    </p:animRot>
                                    <p:animRot by="-1500000">
                                      <p:cBhvr>
                                        <p:cTn id="8" dur="125" fill="hold">
                                          <p:stCondLst>
                                            <p:cond delay="125"/>
                                          </p:stCondLst>
                                        </p:cTn>
                                        <p:tgtEl>
                                          <p:spTgt spid="2">
                                            <p:txEl>
                                              <p:pRg st="0" end="0"/>
                                            </p:txEl>
                                          </p:spTgt>
                                        </p:tgtEl>
                                        <p:attrNameLst>
                                          <p:attrName>r</p:attrName>
                                        </p:attrNameLst>
                                      </p:cBhvr>
                                    </p:animRot>
                                    <p:animRot by="-1500000">
                                      <p:cBhvr>
                                        <p:cTn id="9" dur="125" fill="hold">
                                          <p:stCondLst>
                                            <p:cond delay="250"/>
                                          </p:stCondLst>
                                        </p:cTn>
                                        <p:tgtEl>
                                          <p:spTgt spid="2">
                                            <p:txEl>
                                              <p:pRg st="0" end="0"/>
                                            </p:txEl>
                                          </p:spTgt>
                                        </p:tgtEl>
                                        <p:attrNameLst>
                                          <p:attrName>r</p:attrName>
                                        </p:attrNameLst>
                                      </p:cBhvr>
                                    </p:animRot>
                                    <p:animRot by="1500000">
                                      <p:cBhvr>
                                        <p:cTn id="10" dur="125" fill="hold">
                                          <p:stCondLst>
                                            <p:cond delay="375"/>
                                          </p:stCondLst>
                                        </p:cTn>
                                        <p:tgtEl>
                                          <p:spTgt spid="2">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 uri="{28A0092B-C50C-407E-A947-70E740481C1C}">
                <a14:useLocalDpi xmlns:a14="http://schemas.microsoft.com/office/drawing/2010/main" xmlns="" val="0"/>
              </a:ext>
            </a:extLst>
          </a:blip>
          <a:srcRect/>
          <a:stretch>
            <a:fillRect/>
          </a:stretch>
        </p:blipFill>
        <p:spPr bwMode="auto">
          <a:xfrm>
            <a:off x="467544" y="162719"/>
            <a:ext cx="8280920" cy="3921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6814" y="4227934"/>
            <a:ext cx="8280920" cy="7200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42461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0"/>
                                        </p:tgtEl>
                                      </p:cBhvr>
                                    </p:animEffect>
                                    <p:animScale>
                                      <p:cBhvr>
                                        <p:cTn id="7" dur="250" autoRev="1" fill="hold"/>
                                        <p:tgtEl>
                                          <p:spTgt spid="20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971600" y="1347614"/>
            <a:ext cx="7056784" cy="1446550"/>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0"/>
            <a:r>
              <a:rPr lang="en-US" sz="8800" b="1" cap="all" dirty="0" smtClean="0">
                <a:ln/>
                <a:solidFill>
                  <a:schemeClr val="accent1"/>
                </a:solidFill>
                <a:effectLst>
                  <a:glow rad="1397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rPr>
              <a:t>THANK YOU</a:t>
            </a:r>
            <a:endParaRPr lang="en-US" sz="8800" b="1" cap="all" dirty="0">
              <a:ln/>
              <a:solidFill>
                <a:schemeClr val="accent1"/>
              </a:solidFill>
              <a:effectLst>
                <a:glow rad="139700">
                  <a:schemeClr val="accent6">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xmlns="" val="13285376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40</TotalTime>
  <Words>428</Words>
  <Application>Microsoft Office PowerPoint</Application>
  <PresentationFormat>عرض على الشاشة (9:16)‏</PresentationFormat>
  <Paragraphs>20</Paragraphs>
  <Slides>9</Slides>
  <Notes>0</Notes>
  <HiddenSlides>0</HiddenSlides>
  <MMClips>0</MMClips>
  <ScaleCrop>false</ScaleCrop>
  <HeadingPairs>
    <vt:vector size="4" baseType="variant">
      <vt:variant>
        <vt:lpstr>سمة</vt:lpstr>
      </vt:variant>
      <vt:variant>
        <vt:i4>1</vt:i4>
      </vt:variant>
      <vt:variant>
        <vt:lpstr>عناوين الشرائح</vt:lpstr>
      </vt:variant>
      <vt:variant>
        <vt:i4>9</vt:i4>
      </vt:variant>
    </vt:vector>
  </HeadingPairs>
  <TitlesOfParts>
    <vt:vector size="10" baseType="lpstr">
      <vt:lpstr>دفق الهواء</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Ali Al-Basrawi</dc:creator>
  <cp:lastModifiedBy>THINK PAD</cp:lastModifiedBy>
  <cp:revision>9</cp:revision>
  <dcterms:created xsi:type="dcterms:W3CDTF">2017-08-22T03:55:45Z</dcterms:created>
  <dcterms:modified xsi:type="dcterms:W3CDTF">2017-08-24T07:09:23Z</dcterms:modified>
</cp:coreProperties>
</file>